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11"/>
  </p:notesMasterIdLst>
  <p:sldIdLst>
    <p:sldId id="260" r:id="rId2"/>
    <p:sldId id="261" r:id="rId3"/>
    <p:sldId id="296" r:id="rId4"/>
    <p:sldId id="297" r:id="rId5"/>
    <p:sldId id="298" r:id="rId6"/>
    <p:sldId id="299" r:id="rId7"/>
    <p:sldId id="300" r:id="rId8"/>
    <p:sldId id="301" r:id="rId9"/>
    <p:sldId id="28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0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D5B6E-D81F-4A44-9AFD-8AFB682B1EF3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8496F9-DF15-414D-8FC5-6548B6127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3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8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0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05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11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12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72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23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28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9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6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6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2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5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5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8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0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XPUuF_dECV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VmeM0BNnGR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3 – </a:t>
            </a:r>
            <a:r>
              <a:rPr lang="en-US" dirty="0" smtClean="0"/>
              <a:t>Sept 17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092" y="2508068"/>
            <a:ext cx="5314573" cy="343553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P3 Challenge –</a:t>
            </a:r>
          </a:p>
          <a:p>
            <a:pPr lvl="1"/>
            <a:r>
              <a:rPr lang="en-US" sz="2200" b="1" dirty="0" smtClean="0"/>
              <a:t>Determine and rank the moment of inertias from smallest </a:t>
            </a:r>
            <a:r>
              <a:rPr lang="en-US" sz="2200" b="1" dirty="0"/>
              <a:t>t</a:t>
            </a:r>
            <a:r>
              <a:rPr lang="en-US" sz="2200" b="1" dirty="0" smtClean="0"/>
              <a:t>o largest for a) a solid sphere,  b) a thin hollow sphere, c) a solid cylinder, and d) a hollow tube if the mass of all four is equal to 2.5 kg and the radius of each is 15 cm.</a:t>
            </a:r>
          </a:p>
          <a:p>
            <a:endParaRPr lang="en-US" sz="2000" b="1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16" b="28410"/>
          <a:stretch/>
        </p:blipFill>
        <p:spPr>
          <a:xfrm>
            <a:off x="6539063" y="2615083"/>
            <a:ext cx="5148696" cy="3221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Objectives/Agenda/Assignment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744178"/>
            <a:ext cx="10067228" cy="3416301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Objective:  </a:t>
            </a:r>
          </a:p>
          <a:p>
            <a:pPr lvl="1"/>
            <a:r>
              <a:rPr lang="en-US" sz="1800" b="1" dirty="0" smtClean="0"/>
              <a:t>B.1 Rigid bodies and rotational dynamics (1.6 – 1.7, 1.9 – 1.10)</a:t>
            </a:r>
          </a:p>
          <a:p>
            <a:r>
              <a:rPr lang="en-US" sz="2000" b="1" dirty="0" smtClean="0"/>
              <a:t>Agenda:</a:t>
            </a:r>
          </a:p>
          <a:p>
            <a:pPr lvl="1"/>
            <a:r>
              <a:rPr lang="en-US" sz="2000" b="1" dirty="0" smtClean="0"/>
              <a:t>Rolling</a:t>
            </a:r>
          </a:p>
          <a:p>
            <a:pPr lvl="1"/>
            <a:r>
              <a:rPr lang="en-US" sz="2000" b="1" dirty="0" smtClean="0"/>
              <a:t>Work and Power</a:t>
            </a:r>
          </a:p>
          <a:p>
            <a:pPr lvl="1"/>
            <a:r>
              <a:rPr lang="en-US" sz="2000" b="1" dirty="0" smtClean="0"/>
              <a:t>Angular Momentum</a:t>
            </a:r>
          </a:p>
          <a:p>
            <a:r>
              <a:rPr lang="en-US" b="1" dirty="0" smtClean="0"/>
              <a:t>Assignment: </a:t>
            </a:r>
          </a:p>
          <a:p>
            <a:pPr lvl="2"/>
            <a:r>
              <a:rPr lang="en-US" sz="2000" b="1" dirty="0"/>
              <a:t>Read/reread p1-15</a:t>
            </a:r>
            <a:r>
              <a:rPr lang="en-US" sz="2000" b="1" dirty="0" smtClean="0"/>
              <a:t>. Do </a:t>
            </a:r>
            <a:r>
              <a:rPr lang="en-US" sz="2000" b="1" dirty="0"/>
              <a:t>p16 #8 and 12, 14-17</a:t>
            </a:r>
          </a:p>
        </p:txBody>
      </p:sp>
    </p:spTree>
    <p:extLst>
      <p:ext uri="{BB962C8B-B14F-4D97-AF65-F5344CB8AC3E}">
        <p14:creationId xmlns:p14="http://schemas.microsoft.com/office/powerpoint/2010/main" val="107841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158" y="2772312"/>
            <a:ext cx="7635228" cy="34163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When an object rolls </a:t>
            </a:r>
            <a:r>
              <a:rPr lang="en-US" b="1" u="sng" dirty="0" smtClean="0">
                <a:solidFill>
                  <a:schemeClr val="bg2">
                    <a:lumMod val="25000"/>
                  </a:schemeClr>
                </a:solidFill>
              </a:rPr>
              <a:t>without slipping or skidding 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it is said to be in a pure roll.</a:t>
            </a:r>
          </a:p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A </a:t>
            </a:r>
            <a:r>
              <a:rPr lang="en-US" b="1" u="sng" dirty="0">
                <a:solidFill>
                  <a:schemeClr val="bg2">
                    <a:lumMod val="25000"/>
                  </a:schemeClr>
                </a:solidFill>
              </a:rPr>
              <a:t>slip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 is when there is no traction at the bottom of the roll and you get too much rotation, like when your tires spin on ice.</a:t>
            </a:r>
          </a:p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A </a:t>
            </a:r>
            <a:r>
              <a:rPr lang="en-US" b="1" u="sng" dirty="0" smtClean="0">
                <a:solidFill>
                  <a:schemeClr val="bg2">
                    <a:lumMod val="25000"/>
                  </a:schemeClr>
                </a:solidFill>
              </a:rPr>
              <a:t>skid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 is when the bottom of the roll doesn’t rotate like is should, like when your brakes lock up and you skid on the road without your tires spinning.</a:t>
            </a:r>
          </a:p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A pure roll is when there is a perfect match between rolling and moving forward such that the velocity of the center of mass, </a:t>
            </a:r>
            <a:r>
              <a:rPr lang="en-US" b="1" dirty="0" err="1" smtClean="0">
                <a:solidFill>
                  <a:schemeClr val="bg2">
                    <a:lumMod val="25000"/>
                  </a:schemeClr>
                </a:solidFill>
              </a:rPr>
              <a:t>v</a:t>
            </a:r>
            <a:r>
              <a:rPr lang="en-US" b="1" baseline="-25000" dirty="0" err="1" smtClean="0">
                <a:solidFill>
                  <a:schemeClr val="bg2">
                    <a:lumMod val="25000"/>
                  </a:schemeClr>
                </a:solidFill>
              </a:rPr>
              <a:t>CM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,  is equal to the tangential velocity, </a:t>
            </a:r>
            <a:r>
              <a:rPr lang="en-US" b="1" dirty="0" err="1" smtClean="0">
                <a:solidFill>
                  <a:schemeClr val="bg2">
                    <a:lumMod val="25000"/>
                  </a:schemeClr>
                </a:solidFill>
              </a:rPr>
              <a:t>v</a:t>
            </a:r>
            <a:r>
              <a:rPr lang="en-US" b="1" baseline="-25000" dirty="0" err="1" smtClean="0">
                <a:solidFill>
                  <a:schemeClr val="bg2">
                    <a:lumMod val="25000"/>
                  </a:schemeClr>
                </a:solidFill>
              </a:rPr>
              <a:t>t</a:t>
            </a:r>
            <a:r>
              <a:rPr lang="en-US" b="1" dirty="0" err="1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en-US" dirty="0">
              <a:solidFill>
                <a:schemeClr val="bg2">
                  <a:lumMod val="25000"/>
                </a:schemeClr>
              </a:solidFill>
              <a:hlinkClick r:id="rId2"/>
            </a:endParaRP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2"/>
              </a:rPr>
              <a:t>https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hlinkClick r:id="rId2"/>
              </a:rPr>
              <a:t>://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2"/>
              </a:rPr>
              <a:t>www.youtube.com/watch?v=XPUuF_dECVI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 (First 14 min)</a:t>
            </a:r>
          </a:p>
          <a:p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7673" y="2247039"/>
            <a:ext cx="2714625" cy="27717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29710" t="44862" r="30387" b="25900"/>
          <a:stretch/>
        </p:blipFill>
        <p:spPr>
          <a:xfrm>
            <a:off x="8582164" y="5227717"/>
            <a:ext cx="3285641" cy="1304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83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Rolling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Let us find the velocity of our four shapes after rolling down an incline from a height of 40 cm, starting from rest, </a:t>
            </a:r>
            <a:r>
              <a:rPr lang="en-US" b="1" u="sng" dirty="0" smtClean="0"/>
              <a:t>using energy methods</a:t>
            </a:r>
            <a:r>
              <a:rPr lang="en-US" b="1" dirty="0" smtClean="0"/>
              <a:t>. </a:t>
            </a:r>
          </a:p>
          <a:p>
            <a:pPr lvl="1"/>
            <a:r>
              <a:rPr lang="en-US" b="1" dirty="0" smtClean="0"/>
              <a:t>Before we find the answers what do you think the ranking of shapes will be from the slowest to the fastest speeds? Refer to what we learned in the video.</a:t>
            </a:r>
          </a:p>
          <a:p>
            <a:r>
              <a:rPr lang="en-US" b="1" dirty="0" smtClean="0"/>
              <a:t>A rolling object has both translational kinetic energy and rotational kinetic energy.</a:t>
            </a:r>
          </a:p>
          <a:p>
            <a:r>
              <a:rPr lang="en-US" b="1" dirty="0" smtClean="0"/>
              <a:t>E</a:t>
            </a:r>
            <a:r>
              <a:rPr lang="en-US" b="1" baseline="-25000" dirty="0" smtClean="0"/>
              <a:t>T</a:t>
            </a:r>
            <a:r>
              <a:rPr lang="en-US" b="1" dirty="0" smtClean="0"/>
              <a:t> = ½ mv</a:t>
            </a:r>
            <a:r>
              <a:rPr lang="en-US" b="1" baseline="30000" dirty="0" smtClean="0"/>
              <a:t>2</a:t>
            </a:r>
            <a:r>
              <a:rPr lang="en-US" b="1" dirty="0" smtClean="0"/>
              <a:t> + ½ I </a:t>
            </a:r>
            <a:r>
              <a:rPr lang="en-US" b="1" dirty="0" smtClean="0">
                <a:sym typeface="Euclid Symbol" panose="05050102010706020507" pitchFamily="18" charset="2"/>
              </a:rPr>
              <a:t></a:t>
            </a:r>
            <a:r>
              <a:rPr lang="en-US" b="1" baseline="30000" dirty="0" smtClean="0">
                <a:sym typeface="Euclid Symbol" panose="05050102010706020507" pitchFamily="18" charset="2"/>
              </a:rPr>
              <a:t>2</a:t>
            </a:r>
            <a:r>
              <a:rPr lang="en-US" b="1" dirty="0" smtClean="0">
                <a:sym typeface="Euclid Symbol" panose="05050102010706020507" pitchFamily="18" charset="2"/>
              </a:rPr>
              <a:t>    where      = v/r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4336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5625" y="2603500"/>
            <a:ext cx="8825659" cy="3416300"/>
          </a:xfrm>
        </p:spPr>
        <p:txBody>
          <a:bodyPr/>
          <a:lstStyle/>
          <a:p>
            <a:r>
              <a:rPr lang="en-US" b="1" dirty="0" smtClean="0"/>
              <a:t>For work and power the analogy of variables continues:</a:t>
            </a:r>
          </a:p>
          <a:p>
            <a:r>
              <a:rPr lang="en-US" b="1" dirty="0">
                <a:latin typeface="MyriadPro-Bold"/>
              </a:rPr>
              <a:t>Linear motion 		Rotational motion</a:t>
            </a:r>
          </a:p>
          <a:p>
            <a:r>
              <a:rPr lang="en-US" i="1" dirty="0">
                <a:latin typeface="MyriadPro-It"/>
              </a:rPr>
              <a:t>F </a:t>
            </a:r>
            <a:r>
              <a:rPr lang="en-US" dirty="0">
                <a:latin typeface="MyriadPro-Regular"/>
              </a:rPr>
              <a:t>= </a:t>
            </a:r>
            <a:r>
              <a:rPr lang="en-US" i="1" dirty="0">
                <a:latin typeface="MyriadPro-It"/>
              </a:rPr>
              <a:t>ma 					</a:t>
            </a:r>
            <a:r>
              <a:rPr lang="el-GR" dirty="0">
                <a:latin typeface="TimesNewRomanPSMT"/>
              </a:rPr>
              <a:t>Γ </a:t>
            </a:r>
            <a:r>
              <a:rPr lang="el-GR" dirty="0">
                <a:latin typeface="MyriadPro-Regular"/>
              </a:rPr>
              <a:t>= </a:t>
            </a:r>
            <a:r>
              <a:rPr lang="en-US" i="1" dirty="0">
                <a:latin typeface="TimesNewRomanPS-ItalicMT"/>
              </a:rPr>
              <a:t>I</a:t>
            </a:r>
            <a:r>
              <a:rPr lang="el-GR" dirty="0">
                <a:latin typeface="MyriadPro-Regular"/>
              </a:rPr>
              <a:t>α</a:t>
            </a:r>
          </a:p>
          <a:p>
            <a:r>
              <a:rPr lang="pl-PL" i="1" dirty="0">
                <a:latin typeface="MyriadPro-It"/>
              </a:rPr>
              <a:t>W </a:t>
            </a:r>
            <a:r>
              <a:rPr lang="pl-PL" dirty="0">
                <a:latin typeface="MyriadPro-Regular"/>
              </a:rPr>
              <a:t>= </a:t>
            </a:r>
            <a:r>
              <a:rPr lang="pl-PL" i="1" dirty="0">
                <a:latin typeface="MyriadPro-It"/>
              </a:rPr>
              <a:t>F </a:t>
            </a:r>
            <a:r>
              <a:rPr lang="pl-PL" dirty="0">
                <a:latin typeface="MyriadPro-Regular"/>
              </a:rPr>
              <a:t>Δ</a:t>
            </a:r>
            <a:r>
              <a:rPr lang="pl-PL" i="1" dirty="0">
                <a:latin typeface="MyriadPro-It"/>
              </a:rPr>
              <a:t>s </a:t>
            </a:r>
            <a:r>
              <a:rPr lang="en-US" i="1" dirty="0">
                <a:latin typeface="MyriadPro-It"/>
              </a:rPr>
              <a:t>				</a:t>
            </a:r>
            <a:r>
              <a:rPr lang="en-US" i="1" dirty="0" smtClean="0">
                <a:latin typeface="MyriadPro-It"/>
              </a:rPr>
              <a:t>	</a:t>
            </a:r>
            <a:r>
              <a:rPr lang="pl-PL" i="1" dirty="0" smtClean="0">
                <a:latin typeface="MyriadPro-It"/>
              </a:rPr>
              <a:t>W </a:t>
            </a:r>
            <a:r>
              <a:rPr lang="pl-PL" dirty="0">
                <a:latin typeface="MyriadPro-Regular"/>
              </a:rPr>
              <a:t>= Γ Δθ</a:t>
            </a:r>
          </a:p>
          <a:p>
            <a:r>
              <a:rPr lang="en-US" i="1" dirty="0">
                <a:latin typeface="MyriadPro-It"/>
              </a:rPr>
              <a:t>P </a:t>
            </a:r>
            <a:r>
              <a:rPr lang="en-US" dirty="0">
                <a:latin typeface="MyriadPro-Regular"/>
              </a:rPr>
              <a:t>= </a:t>
            </a:r>
            <a:r>
              <a:rPr lang="en-US" i="1" dirty="0" err="1">
                <a:latin typeface="MyriadPro-It"/>
              </a:rPr>
              <a:t>Fv</a:t>
            </a:r>
            <a:r>
              <a:rPr lang="en-US" i="1" dirty="0">
                <a:latin typeface="MyriadPro-It"/>
              </a:rPr>
              <a:t> 					P </a:t>
            </a:r>
            <a:r>
              <a:rPr lang="en-US" dirty="0">
                <a:latin typeface="MyriadPro-Regular"/>
              </a:rPr>
              <a:t>= </a:t>
            </a:r>
            <a:r>
              <a:rPr lang="el-GR" dirty="0">
                <a:latin typeface="MyriadPro-Regular"/>
              </a:rPr>
              <a:t>Γω</a:t>
            </a:r>
          </a:p>
          <a:p>
            <a:endParaRPr lang="en-US" b="1" dirty="0" smtClean="0"/>
          </a:p>
          <a:p>
            <a:r>
              <a:rPr lang="en-US" b="1" dirty="0" smtClean="0"/>
              <a:t>The work kinetic energy theorem also holds:</a:t>
            </a:r>
          </a:p>
          <a:p>
            <a:r>
              <a:rPr lang="en-US" b="1" dirty="0" smtClean="0"/>
              <a:t>W = ½ I</a:t>
            </a:r>
            <a:r>
              <a:rPr lang="el-GR" dirty="0" smtClean="0">
                <a:latin typeface="MyriadPro-Regular"/>
              </a:rPr>
              <a:t>ω</a:t>
            </a:r>
            <a:r>
              <a:rPr lang="en-US" baseline="30000" dirty="0" smtClean="0">
                <a:latin typeface="MyriadPro-Regular"/>
              </a:rPr>
              <a:t>2 </a:t>
            </a:r>
            <a:r>
              <a:rPr lang="en-US" dirty="0" smtClean="0">
                <a:latin typeface="MyriadPro-Regular"/>
              </a:rPr>
              <a:t> - </a:t>
            </a:r>
            <a:r>
              <a:rPr lang="en-US" b="1" dirty="0"/>
              <a:t>½ I</a:t>
            </a:r>
            <a:r>
              <a:rPr lang="el-GR" dirty="0">
                <a:latin typeface="MyriadPro-Regular"/>
              </a:rPr>
              <a:t>ω</a:t>
            </a:r>
            <a:r>
              <a:rPr lang="en-US" baseline="30000" dirty="0">
                <a:latin typeface="MyriadPro-Regular"/>
              </a:rPr>
              <a:t>2</a:t>
            </a:r>
            <a:endParaRPr lang="el-GR" dirty="0">
              <a:latin typeface="MyriadPro-Regular"/>
            </a:endParaRPr>
          </a:p>
          <a:p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3884613" y="431165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dirty="0">
              <a:latin typeface="MyriadPro-Regular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and Power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35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Rotational Work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548277" cy="3416300"/>
          </a:xfrm>
        </p:spPr>
        <p:txBody>
          <a:bodyPr/>
          <a:lstStyle/>
          <a:p>
            <a:r>
              <a:rPr lang="en-US" b="1" dirty="0" smtClean="0"/>
              <a:t>How much work is done on a ship’s wheel by a sailor if a constant 45.0 N force is applied tangentially while the wheel is turned 30</a:t>
            </a:r>
            <a:r>
              <a:rPr lang="en-US" b="1" dirty="0" smtClean="0">
                <a:sym typeface="Euclid Symbol" panose="05050102010706020507" pitchFamily="18" charset="2"/>
              </a:rPr>
              <a:t> from rest? Let the radius of the wheel be 58.0 cm. </a:t>
            </a:r>
            <a:r>
              <a:rPr lang="en-US" b="1" dirty="0">
                <a:sym typeface="Euclid Symbol" panose="05050102010706020507" pitchFamily="18" charset="2"/>
              </a:rPr>
              <a:t>Let the rotational inertia of the wheel be 6.50 kg m</a:t>
            </a:r>
            <a:r>
              <a:rPr lang="en-US" b="1" baseline="30000" dirty="0">
                <a:sym typeface="Euclid Symbol" panose="05050102010706020507" pitchFamily="18" charset="2"/>
              </a:rPr>
              <a:t>2</a:t>
            </a:r>
            <a:r>
              <a:rPr lang="en-US" b="1" dirty="0">
                <a:sym typeface="Euclid Symbol" panose="05050102010706020507" pitchFamily="18" charset="2"/>
              </a:rPr>
              <a:t>.</a:t>
            </a:r>
            <a:endParaRPr lang="en-US" b="1" dirty="0"/>
          </a:p>
          <a:p>
            <a:endParaRPr lang="en-US" b="1" dirty="0" smtClean="0">
              <a:sym typeface="Euclid Symbol" panose="05050102010706020507" pitchFamily="18" charset="2"/>
            </a:endParaRPr>
          </a:p>
          <a:p>
            <a:r>
              <a:rPr lang="en-US" b="1" dirty="0" smtClean="0">
                <a:sym typeface="Euclid Symbol" panose="05050102010706020507" pitchFamily="18" charset="2"/>
              </a:rPr>
              <a:t>If this is the only force present, how fast would the wheel be spinning after the sailor lets go? </a:t>
            </a:r>
            <a:r>
              <a:rPr lang="en-US" b="1" dirty="0" smtClean="0">
                <a:sym typeface="Euclid Symbol" panose="05050102010706020507" pitchFamily="18" charset="2"/>
              </a:rPr>
              <a:t>Consider a rotational </a:t>
            </a:r>
            <a:r>
              <a:rPr lang="en-US" b="1" dirty="0">
                <a:sym typeface="Euclid Symbol" panose="05050102010706020507" pitchFamily="18" charset="2"/>
              </a:rPr>
              <a:t>W</a:t>
            </a:r>
            <a:r>
              <a:rPr lang="en-US" b="1" dirty="0" smtClean="0">
                <a:sym typeface="Euclid Symbol" panose="05050102010706020507" pitchFamily="18" charset="2"/>
              </a:rPr>
              <a:t>ork-KE Theorem.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231" y="2309247"/>
            <a:ext cx="2231756" cy="223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3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Angular momentum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3932" y="2575364"/>
            <a:ext cx="8825659" cy="382543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Angular momentum completes the set of rotational analogies.</a:t>
            </a:r>
          </a:p>
          <a:p>
            <a:r>
              <a:rPr lang="en-US" b="1" dirty="0" smtClean="0"/>
              <a:t>Linear momentum p = mv</a:t>
            </a:r>
          </a:p>
          <a:p>
            <a:r>
              <a:rPr lang="en-US" b="1" dirty="0" smtClean="0"/>
              <a:t>Angular momentum L = I</a:t>
            </a:r>
            <a:r>
              <a:rPr lang="el-GR" dirty="0" smtClean="0">
                <a:latin typeface="MyriadPro-Regular"/>
              </a:rPr>
              <a:t>ω</a:t>
            </a:r>
            <a:endParaRPr lang="en-US" dirty="0" smtClean="0">
              <a:latin typeface="MyriadPro-Regular"/>
            </a:endParaRPr>
          </a:p>
          <a:p>
            <a:r>
              <a:rPr lang="en-US" b="1" u="sng" dirty="0" smtClean="0">
                <a:latin typeface="MyriadPro-Regular"/>
              </a:rPr>
              <a:t>Conservation of angular momentum </a:t>
            </a:r>
            <a:r>
              <a:rPr lang="en-US" b="1" dirty="0" smtClean="0">
                <a:latin typeface="MyriadPro-Regular"/>
              </a:rPr>
              <a:t>is the third great conservation of motion kind of laws. (The other two being conservation of energy and conservation of momentum.)</a:t>
            </a:r>
          </a:p>
          <a:p>
            <a:r>
              <a:rPr lang="en-US" b="1" dirty="0" smtClean="0">
                <a:latin typeface="MyriadPro-Regular"/>
              </a:rPr>
              <a:t>As a result of conservation of angular momentum, objects </a:t>
            </a:r>
            <a:r>
              <a:rPr lang="en-US" b="1" dirty="0" smtClean="0">
                <a:latin typeface="MyriadPro-Regular"/>
              </a:rPr>
              <a:t>which </a:t>
            </a:r>
            <a:r>
              <a:rPr lang="en-US" b="1" dirty="0" smtClean="0">
                <a:latin typeface="MyriadPro-Regular"/>
              </a:rPr>
              <a:t>have a change in their moment of inertia will spin either slower (increase in I – more mass far away from axis of rotation) or faster (decrease in I – more mass close to the axis of rotation.)</a:t>
            </a:r>
          </a:p>
          <a:p>
            <a:r>
              <a:rPr lang="en-US" b="1" dirty="0" smtClean="0">
                <a:latin typeface="MyriadPro-Regular"/>
              </a:rPr>
              <a:t>E.g. Consider an ice skater spinning. How does the skater use the conservation of angular momentum to increase their angular speed</a:t>
            </a:r>
            <a:r>
              <a:rPr lang="en-US" b="1" dirty="0" smtClean="0">
                <a:latin typeface="MyriadPro-Regular"/>
              </a:rPr>
              <a:t>?</a:t>
            </a:r>
          </a:p>
          <a:p>
            <a:r>
              <a:rPr lang="en-US" b="1" dirty="0">
                <a:hlinkClick r:id="rId2"/>
              </a:rPr>
              <a:t>https://</a:t>
            </a:r>
            <a:r>
              <a:rPr lang="en-US" b="1" dirty="0" smtClean="0">
                <a:hlinkClick r:id="rId2"/>
              </a:rPr>
              <a:t>youtu.be/VmeM0BNnGR0</a:t>
            </a:r>
            <a:r>
              <a:rPr lang="en-US" b="1" dirty="0" smtClean="0"/>
              <a:t> Skater video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33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Angular momentum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968760" cy="3416300"/>
          </a:xfrm>
        </p:spPr>
        <p:txBody>
          <a:bodyPr>
            <a:normAutofit/>
          </a:bodyPr>
          <a:lstStyle/>
          <a:p>
            <a:r>
              <a:rPr lang="en-US" altLang="en-US" sz="2000" b="1" dirty="0" smtClean="0"/>
              <a:t>Predict </a:t>
            </a:r>
            <a:r>
              <a:rPr lang="en-US" altLang="en-US" sz="2000" b="1" dirty="0"/>
              <a:t>the angular speed of Earth if it became a black hole. Assume the earth is a solid homogenous </a:t>
            </a:r>
            <a:r>
              <a:rPr lang="en-US" altLang="en-US" sz="2000" b="1" dirty="0" smtClean="0"/>
              <a:t>sphere</a:t>
            </a:r>
            <a:r>
              <a:rPr lang="en-US" altLang="en-US" sz="2000" b="1" dirty="0" smtClean="0">
                <a:sym typeface="Symbol" pitchFamily="18" charset="2"/>
              </a:rPr>
              <a:t> with </a:t>
            </a:r>
            <a:r>
              <a:rPr lang="en-US" altLang="en-US" sz="2000" b="1" i="1" dirty="0" smtClean="0">
                <a:sym typeface="Symbol" pitchFamily="18" charset="2"/>
              </a:rPr>
              <a:t>R</a:t>
            </a:r>
            <a:r>
              <a:rPr lang="en-US" altLang="en-US" sz="2000" b="1" dirty="0" smtClean="0">
                <a:sym typeface="Symbol" pitchFamily="18" charset="2"/>
              </a:rPr>
              <a:t> </a:t>
            </a:r>
            <a:r>
              <a:rPr lang="en-US" altLang="en-US" sz="2000" b="1" dirty="0">
                <a:sym typeface="Symbol" pitchFamily="18" charset="2"/>
              </a:rPr>
              <a:t>= 6.37 10</a:t>
            </a:r>
            <a:r>
              <a:rPr lang="en-US" altLang="en-US" sz="2000" b="1" baseline="30000" dirty="0">
                <a:sym typeface="Symbol" pitchFamily="18" charset="2"/>
              </a:rPr>
              <a:t>6</a:t>
            </a:r>
            <a:r>
              <a:rPr lang="en-US" altLang="en-US" sz="2000" b="1" dirty="0">
                <a:sym typeface="Symbol" pitchFamily="18" charset="2"/>
              </a:rPr>
              <a:t> </a:t>
            </a:r>
            <a:r>
              <a:rPr lang="en-US" altLang="en-US" sz="2000" b="1" dirty="0" smtClean="0">
                <a:sym typeface="Symbol" pitchFamily="18" charset="2"/>
              </a:rPr>
              <a:t>m</a:t>
            </a:r>
            <a:r>
              <a:rPr lang="en-US" altLang="en-US" sz="2000" b="1" dirty="0">
                <a:sym typeface="Symbol" pitchFamily="18" charset="2"/>
              </a:rPr>
              <a:t> </a:t>
            </a:r>
            <a:r>
              <a:rPr lang="en-US" altLang="en-US" sz="2000" b="1" dirty="0" smtClean="0">
                <a:sym typeface="Symbol" pitchFamily="18" charset="2"/>
              </a:rPr>
              <a:t>and it would have a radius of 8.86 mm as a black hole.</a:t>
            </a:r>
            <a:endParaRPr lang="en-US" altLang="en-US" sz="2000" b="1" dirty="0"/>
          </a:p>
          <a:p>
            <a:endParaRPr lang="en-US" sz="2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34" t="47049" b="28410"/>
          <a:stretch/>
        </p:blipFill>
        <p:spPr>
          <a:xfrm>
            <a:off x="7252067" y="4271554"/>
            <a:ext cx="4457625" cy="2169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69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and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902252" cy="3416300"/>
          </a:xfrm>
        </p:spPr>
        <p:txBody>
          <a:bodyPr>
            <a:normAutofit/>
          </a:bodyPr>
          <a:lstStyle/>
          <a:p>
            <a:pPr lvl="1"/>
            <a:r>
              <a:rPr lang="en-US" sz="2200" b="1" dirty="0" smtClean="0"/>
              <a:t>Exit Slip – Three objects are in a race down a slope: a small dense solid metal cylinder, a large wooden disc, and a marble. Describe the results of this race.</a:t>
            </a:r>
            <a:endParaRPr lang="en-US" b="1" dirty="0"/>
          </a:p>
          <a:p>
            <a:pPr lvl="1"/>
            <a:r>
              <a:rPr lang="en-US" sz="1800" b="1" dirty="0" smtClean="0"/>
              <a:t>What’s due? (homework for a homework check next class) </a:t>
            </a:r>
            <a:endParaRPr lang="en-US" sz="2100" b="1" u="sng" dirty="0" smtClean="0"/>
          </a:p>
          <a:p>
            <a:pPr lvl="2"/>
            <a:r>
              <a:rPr lang="en-US" sz="2000" b="1" dirty="0" smtClean="0"/>
              <a:t>Read/reread p1-15.Do p16 #8 and 12 , 14 - 17</a:t>
            </a:r>
          </a:p>
          <a:p>
            <a:pPr lvl="1"/>
            <a:r>
              <a:rPr lang="en-US" sz="2000" b="1" dirty="0" smtClean="0"/>
              <a:t>What’s next? (What to read to prepare for the next class)</a:t>
            </a:r>
          </a:p>
          <a:p>
            <a:pPr lvl="2"/>
            <a:r>
              <a:rPr lang="en-US" sz="2000" b="1" dirty="0" smtClean="0"/>
              <a:t>Begin review for rotation test Thursday Sept 6</a:t>
            </a:r>
            <a:endParaRPr lang="en-US" sz="1800" b="1" dirty="0"/>
          </a:p>
          <a:p>
            <a:pPr marL="914400" lvl="2" indent="0">
              <a:buNone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00905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30129</TotalTime>
  <Words>679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Arial</vt:lpstr>
      <vt:lpstr>Calibri</vt:lpstr>
      <vt:lpstr>Century Gothic</vt:lpstr>
      <vt:lpstr>Euclid Symbol</vt:lpstr>
      <vt:lpstr>MyriadPro-Bold</vt:lpstr>
      <vt:lpstr>MyriadPro-It</vt:lpstr>
      <vt:lpstr>MyriadPro-Regular</vt:lpstr>
      <vt:lpstr>Symbol</vt:lpstr>
      <vt:lpstr>TimesNewRomanPS-ItalicMT</vt:lpstr>
      <vt:lpstr>TimesNewRomanPSMT</vt:lpstr>
      <vt:lpstr>Wingdings 3</vt:lpstr>
      <vt:lpstr>Ion Boardroom</vt:lpstr>
      <vt:lpstr>Physics 3 – Sept 17, 2019</vt:lpstr>
      <vt:lpstr>Objectives/Agenda/Assignment</vt:lpstr>
      <vt:lpstr>Rolling</vt:lpstr>
      <vt:lpstr>Rolling Problems</vt:lpstr>
      <vt:lpstr>Work and Power</vt:lpstr>
      <vt:lpstr>Rotational Work Problem</vt:lpstr>
      <vt:lpstr>Angular momentum</vt:lpstr>
      <vt:lpstr>Angular momentum problem</vt:lpstr>
      <vt:lpstr>Exit slip and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372</cp:revision>
  <dcterms:created xsi:type="dcterms:W3CDTF">2015-08-11T02:33:52Z</dcterms:created>
  <dcterms:modified xsi:type="dcterms:W3CDTF">2019-09-17T01:33:39Z</dcterms:modified>
</cp:coreProperties>
</file>